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977" r:id="rId2"/>
    <p:sldId id="869" r:id="rId3"/>
    <p:sldId id="870" r:id="rId4"/>
    <p:sldId id="873" r:id="rId5"/>
    <p:sldId id="943" r:id="rId6"/>
    <p:sldId id="894" r:id="rId7"/>
    <p:sldId id="895" r:id="rId8"/>
    <p:sldId id="896" r:id="rId9"/>
    <p:sldId id="897" r:id="rId10"/>
    <p:sldId id="978" r:id="rId11"/>
    <p:sldId id="898" r:id="rId12"/>
    <p:sldId id="899" r:id="rId13"/>
    <p:sldId id="900" r:id="rId14"/>
    <p:sldId id="944" r:id="rId15"/>
    <p:sldId id="902" r:id="rId16"/>
    <p:sldId id="903" r:id="rId17"/>
    <p:sldId id="904" r:id="rId18"/>
    <p:sldId id="905" r:id="rId19"/>
    <p:sldId id="906" r:id="rId20"/>
    <p:sldId id="907" r:id="rId21"/>
    <p:sldId id="908" r:id="rId22"/>
    <p:sldId id="909" r:id="rId23"/>
    <p:sldId id="910" r:id="rId24"/>
    <p:sldId id="979" r:id="rId25"/>
    <p:sldId id="911" r:id="rId26"/>
    <p:sldId id="912" r:id="rId27"/>
    <p:sldId id="913" r:id="rId28"/>
    <p:sldId id="914" r:id="rId29"/>
    <p:sldId id="915" r:id="rId30"/>
    <p:sldId id="916" r:id="rId31"/>
    <p:sldId id="917" r:id="rId32"/>
    <p:sldId id="918" r:id="rId33"/>
    <p:sldId id="919" r:id="rId34"/>
    <p:sldId id="920" r:id="rId35"/>
    <p:sldId id="980" r:id="rId36"/>
    <p:sldId id="981" r:id="rId37"/>
    <p:sldId id="921" r:id="rId38"/>
    <p:sldId id="922" r:id="rId39"/>
    <p:sldId id="946" r:id="rId40"/>
    <p:sldId id="923" r:id="rId41"/>
    <p:sldId id="924" r:id="rId42"/>
    <p:sldId id="925" r:id="rId43"/>
    <p:sldId id="926" r:id="rId44"/>
    <p:sldId id="927" r:id="rId45"/>
    <p:sldId id="928" r:id="rId46"/>
    <p:sldId id="982" r:id="rId47"/>
    <p:sldId id="930" r:id="rId48"/>
    <p:sldId id="835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18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7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14, 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469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</a:t>
            </a:r>
            <a:r>
              <a:rPr lang="en-US" dirty="0" smtClean="0"/>
              <a:t>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Mapper&lt;K</a:t>
            </a:r>
            <a:r>
              <a:rPr lang="en-US" baseline="-25000" dirty="0" smtClean="0"/>
              <a:t>in</a:t>
            </a:r>
            <a:r>
              <a:rPr lang="en-US" dirty="0" smtClean="0"/>
              <a:t>,V</a:t>
            </a:r>
            <a:r>
              <a:rPr lang="en-US" baseline="-25000" dirty="0"/>
              <a:t>in</a:t>
            </a:r>
            <a:r>
              <a:rPr lang="en-US" dirty="0" smtClean="0"/>
              <a:t>,K</a:t>
            </a:r>
            <a:r>
              <a:rPr lang="en-US" baseline="-25000" dirty="0"/>
              <a:t>out</a:t>
            </a:r>
            <a:r>
              <a:rPr lang="en-US" dirty="0" smtClean="0"/>
              <a:t>,V</a:t>
            </a:r>
            <a:r>
              <a:rPr lang="en-US" baseline="-25000" dirty="0" smtClean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void setup(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beginning of the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void map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value, </a:t>
            </a:r>
            <a:r>
              <a:rPr lang="en-US" dirty="0" err="1"/>
              <a:t>Mapper.Context</a:t>
            </a:r>
            <a:r>
              <a:rPr lang="en-US" dirty="0"/>
              <a:t> 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key/value pair in the input </a:t>
            </a:r>
            <a:r>
              <a:rPr lang="en-US" dirty="0" smtClean="0"/>
              <a:t>split</a:t>
            </a:r>
          </a:p>
          <a:p>
            <a:pPr lvl="1"/>
            <a:r>
              <a:rPr lang="en-US" dirty="0"/>
              <a:t>void cleanup(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end of the </a:t>
            </a:r>
            <a:r>
              <a:rPr lang="en-US" dirty="0" smtClean="0"/>
              <a:t>task</a:t>
            </a:r>
            <a:endParaRPr lang="en-US" dirty="0"/>
          </a:p>
          <a:p>
            <a:r>
              <a:rPr lang="en-US" dirty="0"/>
              <a:t>Reducer&lt;K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  <a:r>
              <a:rPr lang="en-US" dirty="0"/>
              <a:t>/Combiner&lt;K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void setup(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start of the </a:t>
            </a:r>
            <a:r>
              <a:rPr lang="en-US" dirty="0" smtClean="0"/>
              <a:t>task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reduce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err="1"/>
              <a:t>Iterable</a:t>
            </a:r>
            <a:r>
              <a:rPr lang="en-US" dirty="0"/>
              <a:t>&lt;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&gt; </a:t>
            </a:r>
            <a:r>
              <a:rPr lang="en-US" dirty="0"/>
              <a:t>values, 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</a:t>
            </a:r>
            <a:r>
              <a:rPr lang="en-US" dirty="0" smtClean="0"/>
              <a:t>key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cleanup(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end of the </a:t>
            </a:r>
            <a:r>
              <a:rPr lang="en-US" dirty="0" smtClean="0"/>
              <a:t>task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06303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State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066800" y="16764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0998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6764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7059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5052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41396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3418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1242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29718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1242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49530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48006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49530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5146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5146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482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Hadoop Algorithms: Themes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</a:t>
            </a:r>
          </a:p>
          <a:p>
            <a:pPr lvl="1"/>
            <a:r>
              <a:rPr lang="en-US" dirty="0" smtClean="0"/>
              <a:t>(Relatively) costly </a:t>
            </a:r>
            <a:r>
              <a:rPr lang="en-US" dirty="0" smtClean="0"/>
              <a:t>operation</a:t>
            </a:r>
          </a:p>
          <a:p>
            <a:pPr lvl="1"/>
            <a:r>
              <a:rPr lang="en-US" dirty="0" smtClean="0"/>
              <a:t>Garbage collection</a:t>
            </a:r>
          </a:p>
          <a:p>
            <a:r>
              <a:rPr lang="en-US" dirty="0" smtClean="0"/>
              <a:t>Avoid buffering</a:t>
            </a:r>
          </a:p>
          <a:p>
            <a:pPr lvl="1"/>
            <a:r>
              <a:rPr lang="en-US" dirty="0" smtClean="0"/>
              <a:t>Limited heap size</a:t>
            </a:r>
          </a:p>
          <a:p>
            <a:pPr lvl="1"/>
            <a:r>
              <a:rPr lang="en-US" dirty="0" smtClean="0"/>
              <a:t>Works for small datasets, but won’t scale!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389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Local Aggregation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scaling characteristics:</a:t>
            </a:r>
          </a:p>
          <a:p>
            <a:pPr lvl="1"/>
            <a:r>
              <a:rPr lang="en-US" dirty="0" smtClean="0"/>
              <a:t>Twice the data, twice the running time</a:t>
            </a:r>
          </a:p>
          <a:p>
            <a:pPr lvl="1"/>
            <a:r>
              <a:rPr lang="en-US" dirty="0" smtClean="0"/>
              <a:t>Twice the resources, half the running time</a:t>
            </a:r>
          </a:p>
          <a:p>
            <a:r>
              <a:rPr lang="en-US" dirty="0" smtClean="0"/>
              <a:t>Why can’t we achieve this?</a:t>
            </a:r>
          </a:p>
          <a:p>
            <a:pPr lvl="1"/>
            <a:r>
              <a:rPr lang="en-US" dirty="0" smtClean="0"/>
              <a:t>Synchronization requires communication</a:t>
            </a:r>
          </a:p>
          <a:p>
            <a:pPr lvl="1"/>
            <a:r>
              <a:rPr lang="en-US" dirty="0" smtClean="0"/>
              <a:t>Communication kills performance</a:t>
            </a:r>
          </a:p>
          <a:p>
            <a:r>
              <a:rPr lang="en-US" dirty="0" smtClean="0"/>
              <a:t>Thus… avoid communication!</a:t>
            </a:r>
          </a:p>
          <a:p>
            <a:pPr lvl="1"/>
            <a:r>
              <a:rPr lang="en-US" dirty="0" smtClean="0"/>
              <a:t>Reduce intermediate data via local aggregation</a:t>
            </a:r>
          </a:p>
          <a:p>
            <a:pPr lvl="1"/>
            <a:r>
              <a:rPr lang="en-US" dirty="0" smtClean="0"/>
              <a:t>Combiners can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0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492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Baseline</a:t>
            </a:r>
            <a:endParaRPr lang="en-US" dirty="0"/>
          </a:p>
        </p:txBody>
      </p:sp>
      <p:pic>
        <p:nvPicPr>
          <p:cNvPr id="5" name="Picture 4" descr="w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1962150"/>
            <a:ext cx="4876800" cy="283845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53289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1</a:t>
            </a:r>
            <a:endParaRPr lang="en-US" dirty="0"/>
          </a:p>
        </p:txBody>
      </p:sp>
      <p:pic>
        <p:nvPicPr>
          <p:cNvPr id="6" name="Picture 5" descr="w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72450" cy="1981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2</a:t>
            </a:r>
            <a:endParaRPr lang="en-US" dirty="0"/>
          </a:p>
        </p:txBody>
      </p:sp>
      <p:pic>
        <p:nvPicPr>
          <p:cNvPr id="4" name="Picture 3" descr="wc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62925" cy="250507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075324" y="2471905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for Local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“In-mapper combining”</a:t>
            </a:r>
          </a:p>
          <a:p>
            <a:pPr lvl="1"/>
            <a:r>
              <a:rPr lang="en-US" dirty="0" smtClean="0"/>
              <a:t>Fold the functionality of the combiner into the mapper by preserving state across multiple map calls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Why is this faster than actual combiners?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Explicit memory management required</a:t>
            </a:r>
          </a:p>
          <a:p>
            <a:pPr lvl="1"/>
            <a:r>
              <a:rPr lang="en-US" dirty="0" smtClean="0"/>
              <a:t>Potential for order-dependent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4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Combiners and reducers share same method signature</a:t>
            </a:r>
          </a:p>
          <a:p>
            <a:pPr lvl="1"/>
            <a:r>
              <a:rPr lang="en-US" dirty="0" smtClean="0"/>
              <a:t>Sometimes, reducers can serve as combiners</a:t>
            </a:r>
          </a:p>
          <a:p>
            <a:pPr lvl="1"/>
            <a:r>
              <a:rPr lang="en-US" dirty="0" smtClean="0"/>
              <a:t>Often, not…</a:t>
            </a:r>
          </a:p>
          <a:p>
            <a:r>
              <a:rPr lang="en-US" dirty="0" smtClean="0"/>
              <a:t>Remember: combiner are optional optimizations</a:t>
            </a:r>
          </a:p>
          <a:p>
            <a:pPr lvl="1"/>
            <a:r>
              <a:rPr lang="en-US" dirty="0" smtClean="0"/>
              <a:t>Should not affect algorithm correctness</a:t>
            </a:r>
          </a:p>
          <a:p>
            <a:pPr lvl="1"/>
            <a:r>
              <a:rPr lang="en-US" dirty="0" smtClean="0"/>
              <a:t>May be run 0, 1, or multiple times</a:t>
            </a:r>
          </a:p>
          <a:p>
            <a:r>
              <a:rPr lang="en-US" dirty="0" smtClean="0"/>
              <a:t>Example: find average of integers associated with the same key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85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1</a:t>
            </a:r>
            <a:endParaRPr lang="en-US" dirty="0"/>
          </a:p>
        </p:txBody>
      </p:sp>
      <p:pic>
        <p:nvPicPr>
          <p:cNvPr id="4" name="Picture 3" descr="compute-mea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825" y="1719262"/>
            <a:ext cx="5086350" cy="34194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0" y="5867400"/>
            <a:ext cx="63585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2</a:t>
            </a:r>
            <a:endParaRPr lang="en-US" dirty="0"/>
          </a:p>
        </p:txBody>
      </p:sp>
      <p:pic>
        <p:nvPicPr>
          <p:cNvPr id="5" name="Picture 4" descr="compute-mea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0" y="1097280"/>
            <a:ext cx="7372350" cy="509206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815277" y="6015335"/>
            <a:ext cx="3871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3</a:t>
            </a:r>
            <a:endParaRPr lang="en-US" dirty="0"/>
          </a:p>
        </p:txBody>
      </p:sp>
      <p:pic>
        <p:nvPicPr>
          <p:cNvPr id="5" name="Picture 4" descr="compute-mea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1" y="1088707"/>
            <a:ext cx="5306378" cy="50834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39000" y="5943600"/>
            <a:ext cx="122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the Mean</a:t>
            </a:r>
            <a:r>
              <a:rPr lang="en-US" dirty="0" smtClean="0"/>
              <a:t>: Version 4</a:t>
            </a:r>
            <a:endParaRPr lang="en-US" dirty="0"/>
          </a:p>
        </p:txBody>
      </p:sp>
      <p:pic>
        <p:nvPicPr>
          <p:cNvPr id="5" name="Picture 4" descr="compute-mean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9350" y="2043112"/>
            <a:ext cx="4305300" cy="277177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910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667000" y="2971800"/>
            <a:ext cx="38590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Mapper&lt;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&gt;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667000" y="3505200"/>
            <a:ext cx="42334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Combiner&lt;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&gt;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67000" y="4048780"/>
            <a:ext cx="39751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Reducer&lt;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&gt;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20574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320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API</a:t>
            </a:r>
            <a:endParaRPr lang="en-US" sz="320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198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Design: Running Example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</a:p>
          <a:p>
            <a:pPr lvl="1"/>
            <a:r>
              <a:rPr lang="en-US" dirty="0" smtClean="0"/>
              <a:t>M = N </a:t>
            </a:r>
            <a:r>
              <a:rPr lang="en-US" dirty="0" err="1" smtClean="0"/>
              <a:t>x</a:t>
            </a:r>
            <a:r>
              <a:rPr lang="en-US" dirty="0" smtClean="0"/>
              <a:t> N matrix (N = vocabulary size)</a:t>
            </a:r>
          </a:p>
          <a:p>
            <a:pPr lvl="1"/>
            <a:r>
              <a:rPr lang="en-US" dirty="0" err="1" smtClean="0"/>
              <a:t>M</a:t>
            </a:r>
            <a:r>
              <a:rPr lang="en-US" i="1" baseline="-25000" dirty="0" err="1" smtClean="0"/>
              <a:t>ij</a:t>
            </a:r>
            <a:r>
              <a:rPr lang="en-US" dirty="0" smtClean="0"/>
              <a:t>: number of times </a:t>
            </a:r>
            <a:r>
              <a:rPr lang="en-US" i="1" dirty="0" err="1" smtClean="0"/>
              <a:t>i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dirty="0" smtClean="0"/>
              <a:t> co-occur in some context </a:t>
            </a:r>
            <a:br>
              <a:rPr lang="en-US" dirty="0" smtClean="0"/>
            </a:br>
            <a:r>
              <a:rPr lang="en-US" dirty="0" smtClean="0"/>
              <a:t>(for concreteness, let’s say context = sentence)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Distributional profiles as a way of measuring semantic distance</a:t>
            </a:r>
          </a:p>
          <a:p>
            <a:pPr lvl="1"/>
            <a:r>
              <a:rPr lang="en-US" dirty="0" smtClean="0"/>
              <a:t>Semantic distance useful for many language processing tasks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0746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MapReduce: Large Counting Problems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  <a:br>
              <a:rPr lang="en-US" dirty="0" smtClean="0"/>
            </a:br>
            <a:r>
              <a:rPr lang="en-US" dirty="0" smtClean="0"/>
              <a:t>= specific instance of a large counting problem</a:t>
            </a:r>
          </a:p>
          <a:p>
            <a:pPr lvl="1"/>
            <a:r>
              <a:rPr lang="en-US" dirty="0" smtClean="0"/>
              <a:t>A large event space (number of terms)</a:t>
            </a:r>
          </a:p>
          <a:p>
            <a:pPr lvl="1"/>
            <a:r>
              <a:rPr lang="en-US" dirty="0" smtClean="0"/>
              <a:t>A large number of observations (the collection itself)</a:t>
            </a:r>
          </a:p>
          <a:p>
            <a:pPr lvl="1"/>
            <a:r>
              <a:rPr lang="en-US" dirty="0" smtClean="0"/>
              <a:t>Goal: keep track of interesting statistics about the events</a:t>
            </a:r>
          </a:p>
          <a:p>
            <a:r>
              <a:rPr lang="en-US" dirty="0" smtClean="0"/>
              <a:t>Basic approach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generate partial counts</a:t>
            </a:r>
          </a:p>
          <a:p>
            <a:pPr lvl="1"/>
            <a:r>
              <a:rPr lang="en-US" dirty="0" smtClean="0"/>
              <a:t>Reducers aggregate partial counts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82989" y="5029200"/>
            <a:ext cx="7575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72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Try: “Pairs”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mapper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all pairs, emit (a, b) → count</a:t>
            </a:r>
          </a:p>
          <a:p>
            <a:r>
              <a:rPr lang="en-US" dirty="0" smtClean="0"/>
              <a:t>Reducers sum up counts associated with these pairs</a:t>
            </a:r>
          </a:p>
          <a:p>
            <a:r>
              <a:rPr lang="en-US" dirty="0" smtClean="0"/>
              <a:t>Use combiners!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01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Pairs: Pseudo-Code</a:t>
            </a:r>
            <a:endParaRPr lang="en-US" dirty="0"/>
          </a:p>
        </p:txBody>
      </p:sp>
      <p:pic>
        <p:nvPicPr>
          <p:cNvPr id="4" name="Content Placeholder 3" descr="matrix-pai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62" y="2071687"/>
            <a:ext cx="8220075" cy="3095625"/>
          </a:xfrm>
        </p:spPr>
      </p:pic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“Pairs” Analysis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implement, easy to understand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Lots of pairs to sort and shuffle around (upper bound?)</a:t>
            </a:r>
          </a:p>
          <a:p>
            <a:pPr lvl="1"/>
            <a:r>
              <a:rPr lang="en-US" dirty="0" smtClean="0"/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1451213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Try: “Stripes”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group together pairs into an associative array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mapper</a:t>
            </a:r>
            <a:r>
              <a:rPr lang="en-US" dirty="0" smtClean="0"/>
              <a:t>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each term, emit a → { b: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b</a:t>
            </a:r>
            <a:r>
              <a:rPr lang="en-US" dirty="0" smtClean="0"/>
              <a:t>, c: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c</a:t>
            </a:r>
            <a:r>
              <a:rPr lang="en-US" dirty="0" smtClean="0"/>
              <a:t>, d: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d</a:t>
            </a:r>
            <a:r>
              <a:rPr lang="en-US" dirty="0" smtClean="0"/>
              <a:t> … }</a:t>
            </a:r>
          </a:p>
          <a:p>
            <a:r>
              <a:rPr lang="en-US" dirty="0" smtClean="0"/>
              <a:t>Reducers perform element-wise sum of associative arrays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258888" y="1570038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3886200" y="2103438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1905000" y="4953000"/>
            <a:ext cx="33131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        d: 5, e: 3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1, c: 2, d: 2,         f: 2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2, c: 2, d: 7, e: 3, f: 2 }</a:t>
            </a:r>
          </a:p>
        </p:txBody>
      </p:sp>
      <p:cxnSp>
        <p:nvCxnSpPr>
          <p:cNvPr id="14343" name="Straight Connector 7"/>
          <p:cNvCxnSpPr>
            <a:cxnSpLocks noChangeShapeType="1"/>
          </p:cNvCxnSpPr>
          <p:nvPr/>
        </p:nvCxnSpPr>
        <p:spPr bwMode="auto">
          <a:xfrm>
            <a:off x="1524000" y="5562600"/>
            <a:ext cx="381000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1447800" y="5257800"/>
            <a:ext cx="33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 rot="20634739">
            <a:off x="4117426" y="5336130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2256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Stripes: Pseudo-Code</a:t>
            </a:r>
            <a:endParaRPr lang="en-US" dirty="0"/>
          </a:p>
        </p:txBody>
      </p:sp>
      <p:pic>
        <p:nvPicPr>
          <p:cNvPr id="4" name="Content Placeholder 3" descr="matrix-strip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112" y="1738312"/>
            <a:ext cx="8181975" cy="3762375"/>
          </a:xfrm>
        </p:spPr>
      </p:pic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“Stripes” Analysis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Far less sorting and shuffling of key-value pairs</a:t>
            </a:r>
          </a:p>
          <a:p>
            <a:pPr lvl="1"/>
            <a:r>
              <a:rPr lang="en-US" dirty="0" smtClean="0"/>
              <a:t>Can make better use of combiners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More difficult to implement</a:t>
            </a:r>
          </a:p>
          <a:p>
            <a:pPr lvl="1"/>
            <a:r>
              <a:rPr lang="en-US" dirty="0" smtClean="0"/>
              <a:t>Underlying object more heavyweight</a:t>
            </a:r>
          </a:p>
          <a:p>
            <a:pPr lvl="1"/>
            <a:r>
              <a:rPr lang="en-US" dirty="0" smtClean="0"/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2652117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Stripes &gt;&gt; Pairs?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Tradeoff: Developer code vs. framework</a:t>
            </a:r>
          </a:p>
          <a:p>
            <a:r>
              <a:rPr lang="en-US" dirty="0" smtClean="0"/>
              <a:t>Tradeoff</a:t>
            </a:r>
            <a:r>
              <a:rPr lang="en-US" dirty="0"/>
              <a:t>: CPU vs. RAM vs. disk vs. network</a:t>
            </a:r>
          </a:p>
          <a:p>
            <a:r>
              <a:rPr lang="en-US" dirty="0" smtClean="0"/>
              <a:t>Number </a:t>
            </a:r>
            <a:r>
              <a:rPr lang="en-US" dirty="0" smtClean="0"/>
              <a:t>of key-value pairs</a:t>
            </a:r>
          </a:p>
          <a:p>
            <a:pPr lvl="1"/>
            <a:r>
              <a:rPr lang="en-US" dirty="0" smtClean="0"/>
              <a:t>Sorting </a:t>
            </a:r>
            <a:r>
              <a:rPr lang="en-US" dirty="0" smtClean="0"/>
              <a:t>and shuffling </a:t>
            </a:r>
            <a:r>
              <a:rPr lang="en-US" dirty="0" smtClean="0"/>
              <a:t>data </a:t>
            </a:r>
            <a:r>
              <a:rPr lang="en-US" dirty="0" smtClean="0"/>
              <a:t>across the network</a:t>
            </a:r>
          </a:p>
          <a:p>
            <a:r>
              <a:rPr lang="en-US" dirty="0" smtClean="0"/>
              <a:t>Size of each key-value pair</a:t>
            </a:r>
          </a:p>
          <a:p>
            <a:pPr lvl="1"/>
            <a:r>
              <a:rPr lang="en-US" dirty="0" smtClean="0"/>
              <a:t>De/serialization overhead</a:t>
            </a:r>
          </a:p>
          <a:p>
            <a:r>
              <a:rPr lang="en-US" dirty="0" smtClean="0"/>
              <a:t>Local aggregation</a:t>
            </a:r>
          </a:p>
          <a:p>
            <a:pPr lvl="1"/>
            <a:r>
              <a:rPr lang="en-US" dirty="0" smtClean="0"/>
              <a:t>Opportunities to perform local aggregation varies</a:t>
            </a:r>
          </a:p>
          <a:p>
            <a:pPr lvl="1"/>
            <a:r>
              <a:rPr lang="en-US" dirty="0" smtClean="0"/>
              <a:t>Combiners make a big difference</a:t>
            </a:r>
          </a:p>
          <a:p>
            <a:pPr lvl="1"/>
            <a:r>
              <a:rPr lang="en-US" dirty="0" smtClean="0"/>
              <a:t>Combiners vs. in-mapper combining</a:t>
            </a:r>
          </a:p>
          <a:p>
            <a:r>
              <a:rPr lang="en-US" dirty="0" smtClean="0"/>
              <a:t>Watch out for load imbalance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724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Pairs:</a:t>
            </a:r>
          </a:p>
          <a:p>
            <a:pPr lvl="1"/>
            <a:r>
              <a:rPr lang="en-US" dirty="0" smtClean="0"/>
              <a:t>Generates </a:t>
            </a:r>
            <a:r>
              <a:rPr lang="en-US" i="1" dirty="0" smtClean="0"/>
              <a:t>a lot</a:t>
            </a:r>
            <a:r>
              <a:rPr lang="en-US" dirty="0" smtClean="0"/>
              <a:t> more key-value pairs</a:t>
            </a:r>
          </a:p>
          <a:p>
            <a:pPr lvl="1"/>
            <a:r>
              <a:rPr lang="en-US" dirty="0" smtClean="0"/>
              <a:t>Less combining opportunities</a:t>
            </a:r>
          </a:p>
          <a:p>
            <a:pPr lvl="1"/>
            <a:r>
              <a:rPr lang="en-US" dirty="0" smtClean="0"/>
              <a:t>More sorting and shuffling</a:t>
            </a:r>
          </a:p>
          <a:p>
            <a:pPr lvl="1"/>
            <a:r>
              <a:rPr lang="en-US" dirty="0" smtClean="0"/>
              <a:t>Simple aggregation at reduce</a:t>
            </a:r>
            <a:endParaRPr lang="en-US" dirty="0"/>
          </a:p>
          <a:p>
            <a:r>
              <a:rPr lang="en-US" dirty="0" smtClean="0"/>
              <a:t>Stripes:</a:t>
            </a:r>
          </a:p>
          <a:p>
            <a:pPr lvl="1"/>
            <a:r>
              <a:rPr lang="en-US" dirty="0" smtClean="0"/>
              <a:t>Generates fewer key-value pairs</a:t>
            </a:r>
          </a:p>
          <a:p>
            <a:pPr lvl="1"/>
            <a:r>
              <a:rPr lang="en-US" dirty="0" smtClean="0"/>
              <a:t>More opportunities for combining</a:t>
            </a:r>
          </a:p>
          <a:p>
            <a:pPr lvl="1"/>
            <a:r>
              <a:rPr lang="en-US" dirty="0" smtClean="0"/>
              <a:t>Less sorting and shuffling</a:t>
            </a:r>
          </a:p>
          <a:p>
            <a:pPr lvl="1"/>
            <a:r>
              <a:rPr lang="en-US" dirty="0" smtClean="0"/>
              <a:t>More complex (slower) aggregation at reduce</a:t>
            </a:r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Where’s the potential for load imbalance?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058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estimate relative frequencies from counts?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 we want to do this?</a:t>
            </a:r>
          </a:p>
          <a:p>
            <a:r>
              <a:rPr lang="en-US" dirty="0" smtClean="0"/>
              <a:t>How do we do this with </a:t>
            </a:r>
            <a:r>
              <a:rPr lang="en-US" dirty="0" err="1" smtClean="0"/>
              <a:t>MapReduce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854200"/>
            <a:ext cx="4889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“Stripes”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Easy!</a:t>
            </a:r>
          </a:p>
          <a:p>
            <a:pPr lvl="1"/>
            <a:r>
              <a:rPr lang="en-US" dirty="0" smtClean="0"/>
              <a:t>One pass to compute (a, *)</a:t>
            </a:r>
          </a:p>
          <a:p>
            <a:pPr lvl="1"/>
            <a:r>
              <a:rPr lang="en-US" dirty="0" smtClean="0"/>
              <a:t>Another pass to directly compute f(B|A)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762000" y="1371600"/>
            <a:ext cx="401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f(B|A): “Pairs”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issue?</a:t>
            </a:r>
          </a:p>
          <a:p>
            <a:pPr lvl="1"/>
            <a:r>
              <a:rPr lang="en-US" dirty="0" smtClean="0"/>
              <a:t>Computing </a:t>
            </a:r>
            <a:r>
              <a:rPr lang="en-US" dirty="0"/>
              <a:t>relative frequencies requires marginal counts</a:t>
            </a:r>
          </a:p>
          <a:p>
            <a:pPr lvl="1"/>
            <a:r>
              <a:rPr lang="en-US" dirty="0"/>
              <a:t>But </a:t>
            </a:r>
            <a:r>
              <a:rPr lang="en-US" dirty="0" smtClean="0"/>
              <a:t>the marginal </a:t>
            </a:r>
            <a:r>
              <a:rPr lang="en-US" dirty="0"/>
              <a:t>cannot be computed until you see all counts</a:t>
            </a:r>
          </a:p>
          <a:p>
            <a:pPr lvl="1"/>
            <a:r>
              <a:rPr lang="en-US" dirty="0"/>
              <a:t>Buffering is a bad idea</a:t>
            </a:r>
            <a:r>
              <a:rPr lang="en-US" dirty="0" smtClean="0"/>
              <a:t>!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What if we could get the marginal count to arrive at the reducer first?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Algorithm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express everything in terms of m, r, c, p?</a:t>
            </a:r>
          </a:p>
          <a:p>
            <a:r>
              <a:rPr lang="en-US" dirty="0" smtClean="0"/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“Pairs”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to work:</a:t>
            </a:r>
          </a:p>
          <a:p>
            <a:pPr lvl="1"/>
            <a:r>
              <a:rPr lang="en-US" dirty="0" smtClean="0"/>
              <a:t>Must emit extra (a, *) for every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in </a:t>
            </a:r>
            <a:r>
              <a:rPr lang="en-US" dirty="0" err="1" smtClean="0"/>
              <a:t>mapper</a:t>
            </a:r>
            <a:endParaRPr lang="en-US" dirty="0" smtClean="0"/>
          </a:p>
          <a:p>
            <a:pPr lvl="1"/>
            <a:r>
              <a:rPr lang="en-US" dirty="0" smtClean="0"/>
              <a:t>Must make sure all </a:t>
            </a:r>
            <a:r>
              <a:rPr lang="en-US" dirty="0" err="1" smtClean="0"/>
              <a:t>a’s</a:t>
            </a:r>
            <a:r>
              <a:rPr lang="en-US" dirty="0" smtClean="0"/>
              <a:t> get sent to same reducer (use </a:t>
            </a:r>
            <a:r>
              <a:rPr lang="en-US" dirty="0" err="1" smtClean="0"/>
              <a:t>partitioner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make sure (a, *) comes first (define sort order)</a:t>
            </a:r>
          </a:p>
          <a:p>
            <a:pPr lvl="1"/>
            <a:r>
              <a:rPr lang="en-US" dirty="0" smtClean="0"/>
              <a:t>Must hold state in reducer across different key-value pairs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143000" y="1720850"/>
            <a:ext cx="16287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429000" y="2133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143000" y="1295400"/>
            <a:ext cx="149066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848225" y="1720850"/>
            <a:ext cx="2055813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2743200" y="1338263"/>
            <a:ext cx="3709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holds this value in memory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“Order Inversion”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design pattern:</a:t>
            </a:r>
          </a:p>
          <a:p>
            <a:pPr lvl="1"/>
            <a:r>
              <a:rPr lang="en-US" dirty="0" smtClean="0"/>
              <a:t>Take advantage of sorted key order at reducer to sequence computations</a:t>
            </a:r>
          </a:p>
          <a:p>
            <a:pPr lvl="1"/>
            <a:r>
              <a:rPr lang="en-US" dirty="0" smtClean="0"/>
              <a:t>Get the marginal counts to arrive at the reducer before the joint counts</a:t>
            </a:r>
          </a:p>
          <a:p>
            <a:r>
              <a:rPr lang="en-US" dirty="0" smtClean="0"/>
              <a:t>Optimization:</a:t>
            </a:r>
          </a:p>
          <a:p>
            <a:pPr lvl="1"/>
            <a:r>
              <a:rPr lang="en-US" dirty="0" smtClean="0"/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Synchronization: Pairs vs. Stripes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1: turn synchronization into an ordering problem</a:t>
            </a:r>
          </a:p>
          <a:p>
            <a:pPr lvl="1"/>
            <a:r>
              <a:rPr lang="en-US" dirty="0" smtClean="0"/>
              <a:t>Sort keys into correct order of computation</a:t>
            </a:r>
          </a:p>
          <a:p>
            <a:pPr lvl="1"/>
            <a:r>
              <a:rPr lang="en-US" dirty="0" smtClean="0"/>
              <a:t>Partition key space so that each reducer gets the appropriate set of partial results</a:t>
            </a:r>
          </a:p>
          <a:p>
            <a:pPr lvl="1"/>
            <a:r>
              <a:rPr lang="en-US" dirty="0" smtClean="0"/>
              <a:t>Hold state in reducer across multiple key-value pairs to perform computation</a:t>
            </a:r>
          </a:p>
          <a:p>
            <a:pPr lvl="1"/>
            <a:r>
              <a:rPr lang="en-US" dirty="0" smtClean="0"/>
              <a:t>Illustrated by the “pairs” approach</a:t>
            </a:r>
          </a:p>
          <a:p>
            <a:r>
              <a:rPr lang="en-US" dirty="0" smtClean="0"/>
              <a:t>Approach 2: construct data structures that bring partial results together</a:t>
            </a:r>
          </a:p>
          <a:p>
            <a:pPr lvl="1"/>
            <a:r>
              <a:rPr lang="en-US" dirty="0" smtClean="0"/>
              <a:t>Each reducer receives all the data it needs to complete the computation</a:t>
            </a:r>
          </a:p>
          <a:p>
            <a:pPr lvl="1"/>
            <a:r>
              <a:rPr lang="en-US" dirty="0" smtClean="0"/>
              <a:t>Illustrated by the “stripes” approach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9575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sorts input to reducers by key</a:t>
            </a:r>
          </a:p>
          <a:p>
            <a:pPr lvl="1"/>
            <a:r>
              <a:rPr lang="en-US" dirty="0" smtClean="0"/>
              <a:t>Values may be arbitrarily ordered</a:t>
            </a:r>
          </a:p>
          <a:p>
            <a:r>
              <a:rPr lang="en-US" dirty="0" smtClean="0"/>
              <a:t>What if want to sort value also?</a:t>
            </a:r>
          </a:p>
          <a:p>
            <a:pPr lvl="1"/>
            <a:r>
              <a:rPr lang="en-US" dirty="0" smtClean="0"/>
              <a:t>E.g., k </a:t>
            </a:r>
            <a:r>
              <a:rPr lang="en-US" dirty="0" smtClean="0">
                <a:latin typeface="Arial"/>
                <a:cs typeface="Arial"/>
              </a:rPr>
              <a:t>→ (v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r>
              <a:rPr lang="en-US" dirty="0" smtClean="0">
                <a:latin typeface="Arial"/>
                <a:cs typeface="Arial"/>
              </a:rPr>
              <a:t>, r), </a:t>
            </a:r>
            <a:r>
              <a:rPr lang="en-US" dirty="0" smtClean="0">
                <a:cs typeface="Arial"/>
              </a:rPr>
              <a:t>(v</a:t>
            </a:r>
            <a:r>
              <a:rPr lang="en-US" baseline="-25000" dirty="0" smtClean="0">
                <a:cs typeface="Arial"/>
              </a:rPr>
              <a:t>3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4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8</a:t>
            </a:r>
            <a:r>
              <a:rPr lang="en-US" dirty="0" smtClean="0">
                <a:cs typeface="Arial"/>
              </a:rPr>
              <a:t>, r)…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Sorting: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1:</a:t>
            </a:r>
          </a:p>
          <a:p>
            <a:pPr lvl="1"/>
            <a:r>
              <a:rPr lang="en-US" dirty="0" smtClean="0"/>
              <a:t>Buffer values in memory, then sort</a:t>
            </a:r>
          </a:p>
          <a:p>
            <a:pPr lvl="1"/>
            <a:r>
              <a:rPr lang="en-US" dirty="0" smtClean="0"/>
              <a:t>Why is this a bad idea?</a:t>
            </a:r>
          </a:p>
          <a:p>
            <a:r>
              <a:rPr lang="en-US" dirty="0" smtClean="0"/>
              <a:t>Solution 2:</a:t>
            </a:r>
          </a:p>
          <a:p>
            <a:pPr lvl="1"/>
            <a:r>
              <a:rPr lang="en-US" dirty="0" smtClean="0"/>
              <a:t>“Value-to-key conversion” design pattern: form composite intermediate key, </a:t>
            </a:r>
            <a:r>
              <a:rPr lang="en-US" dirty="0" smtClean="0">
                <a:cs typeface="Arial"/>
              </a:rPr>
              <a:t>(k, v</a:t>
            </a:r>
            <a:r>
              <a:rPr lang="en-US" baseline="-25000" dirty="0" smtClean="0">
                <a:cs typeface="Arial"/>
              </a:rPr>
              <a:t>1</a:t>
            </a:r>
            <a:r>
              <a:rPr lang="en-US" dirty="0" smtClean="0">
                <a:cs typeface="Arial"/>
              </a:rPr>
              <a:t>)</a:t>
            </a:r>
          </a:p>
          <a:p>
            <a:pPr lvl="1"/>
            <a:r>
              <a:rPr lang="en-US" dirty="0" smtClean="0">
                <a:cs typeface="Arial"/>
              </a:rPr>
              <a:t>Let execution framework do the sorting</a:t>
            </a:r>
          </a:p>
          <a:p>
            <a:pPr lvl="1"/>
            <a:r>
              <a:rPr lang="en-US" dirty="0" smtClean="0">
                <a:cs typeface="Arial"/>
              </a:rPr>
              <a:t>Preserve state across multiple key-value pairs to handle processing</a:t>
            </a:r>
            <a:endParaRPr lang="en-US" dirty="0" smtClean="0"/>
          </a:p>
          <a:p>
            <a:pPr lvl="1"/>
            <a:r>
              <a:rPr lang="en-US" dirty="0" smtClean="0"/>
              <a:t>Anything else we need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data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20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Tradeoffs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Tradeoff: Developer code vs. framework</a:t>
            </a:r>
          </a:p>
          <a:p>
            <a:r>
              <a:rPr lang="en-US" dirty="0" smtClean="0"/>
              <a:t>Tradeoff: CPU vs. RAM </a:t>
            </a:r>
            <a:r>
              <a:rPr lang="en-US" dirty="0"/>
              <a:t>vs. disk vs. network</a:t>
            </a:r>
          </a:p>
          <a:p>
            <a:r>
              <a:rPr lang="en-US" dirty="0" smtClean="0"/>
              <a:t>Number </a:t>
            </a:r>
            <a:r>
              <a:rPr lang="en-US" dirty="0" smtClean="0"/>
              <a:t>of key-value pairs</a:t>
            </a:r>
          </a:p>
          <a:p>
            <a:pPr lvl="1"/>
            <a:r>
              <a:rPr lang="en-US" dirty="0" smtClean="0"/>
              <a:t>Sorting </a:t>
            </a:r>
            <a:r>
              <a:rPr lang="en-US" dirty="0" smtClean="0"/>
              <a:t>and shuffling </a:t>
            </a:r>
            <a:r>
              <a:rPr lang="en-US" dirty="0" smtClean="0"/>
              <a:t>data </a:t>
            </a:r>
            <a:r>
              <a:rPr lang="en-US" dirty="0" smtClean="0"/>
              <a:t>across the network</a:t>
            </a:r>
          </a:p>
          <a:p>
            <a:r>
              <a:rPr lang="en-US" dirty="0" smtClean="0"/>
              <a:t>Size of each key-value pair</a:t>
            </a:r>
          </a:p>
          <a:p>
            <a:pPr lvl="1"/>
            <a:r>
              <a:rPr lang="en-US" dirty="0" smtClean="0"/>
              <a:t>De/serialization overhead</a:t>
            </a:r>
          </a:p>
          <a:p>
            <a:r>
              <a:rPr lang="en-US" dirty="0" smtClean="0"/>
              <a:t>Local aggregation</a:t>
            </a:r>
          </a:p>
          <a:p>
            <a:pPr lvl="1"/>
            <a:r>
              <a:rPr lang="en-US" dirty="0" smtClean="0"/>
              <a:t>Opportunities to perform local aggregation varies</a:t>
            </a:r>
          </a:p>
          <a:p>
            <a:pPr lvl="1"/>
            <a:r>
              <a:rPr lang="en-US" dirty="0" smtClean="0"/>
              <a:t>Combiners make a big difference</a:t>
            </a:r>
          </a:p>
          <a:p>
            <a:pPr lvl="1"/>
            <a:r>
              <a:rPr lang="en-US" dirty="0" smtClean="0"/>
              <a:t>Combiners vs. in-mapper combining</a:t>
            </a:r>
          </a:p>
          <a:p>
            <a:r>
              <a:rPr lang="en-US" dirty="0" smtClean="0"/>
              <a:t>Watch out for load imbalance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5241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on small datasets, won’t scale… why?</a:t>
            </a:r>
          </a:p>
          <a:p>
            <a:pPr lvl="1"/>
            <a:r>
              <a:rPr lang="en-US" dirty="0" smtClean="0"/>
              <a:t>Memory management issues (buffering and object creation)</a:t>
            </a:r>
          </a:p>
          <a:p>
            <a:pPr lvl="1"/>
            <a:r>
              <a:rPr lang="en-US" dirty="0" smtClean="0"/>
              <a:t>Too much intermediate data</a:t>
            </a:r>
          </a:p>
          <a:p>
            <a:pPr lvl="1"/>
            <a:r>
              <a:rPr lang="en-US" dirty="0" smtClean="0"/>
              <a:t>Mangled input records</a:t>
            </a:r>
          </a:p>
          <a:p>
            <a:r>
              <a:rPr lang="en-US" dirty="0" smtClean="0"/>
              <a:t>Real-world data is messy!</a:t>
            </a:r>
          </a:p>
          <a:p>
            <a:pPr lvl="1"/>
            <a:r>
              <a:rPr lang="en-US" dirty="0" smtClean="0"/>
              <a:t>There’s no such thing as “consistent data”</a:t>
            </a:r>
          </a:p>
          <a:p>
            <a:pPr lvl="1"/>
            <a:r>
              <a:rPr lang="en-US" dirty="0" smtClean="0"/>
              <a:t>Watch out for corner cases</a:t>
            </a:r>
          </a:p>
          <a:p>
            <a:pPr lvl="1"/>
            <a:r>
              <a:rPr lang="en-US" dirty="0" smtClean="0"/>
              <a:t>Isolate unexpected behavior, bring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</a:t>
            </a: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1 </a:t>
            </a: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Recap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must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Optionally, also: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 lvl="1">
              <a:lnSpc>
                <a:spcPct val="90000"/>
              </a:lnSpc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53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“Everything Else”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execution framework handles everything else…</a:t>
            </a:r>
          </a:p>
          <a:p>
            <a:pPr lvl="1"/>
            <a:r>
              <a:rPr lang="en-US" dirty="0" smtClean="0"/>
              <a:t>Scheduling: assigns workers to map and reduce tasks</a:t>
            </a:r>
          </a:p>
          <a:p>
            <a:pPr lvl="1"/>
            <a:r>
              <a:rPr lang="en-US" dirty="0" smtClean="0"/>
              <a:t>“Data distribution”: moves processes to data</a:t>
            </a:r>
          </a:p>
          <a:p>
            <a:pPr lvl="1"/>
            <a:r>
              <a:rPr lang="en-US" dirty="0" smtClean="0"/>
              <a:t>Synchronization: gathers, sorts, and shuffles intermediate data</a:t>
            </a:r>
          </a:p>
          <a:p>
            <a:pPr lvl="1"/>
            <a:r>
              <a:rPr lang="en-US" dirty="0" smtClean="0"/>
              <a:t>Errors and faults: detects worker failures and restarts</a:t>
            </a:r>
          </a:p>
          <a:p>
            <a:r>
              <a:rPr lang="en-US" dirty="0" smtClean="0"/>
              <a:t>Limited control over data and execution flow</a:t>
            </a:r>
          </a:p>
          <a:p>
            <a:pPr lvl="1"/>
            <a:r>
              <a:rPr lang="en-US" dirty="0" smtClean="0"/>
              <a:t>All algorithms must expressed in m, r, c, p</a:t>
            </a:r>
          </a:p>
          <a:p>
            <a:r>
              <a:rPr lang="en-US" dirty="0" smtClean="0"/>
              <a:t>You don’t know:</a:t>
            </a:r>
          </a:p>
          <a:p>
            <a:pPr lvl="1"/>
            <a:r>
              <a:rPr lang="en-US" dirty="0" smtClean="0"/>
              <a:t>Where </a:t>
            </a:r>
            <a:r>
              <a:rPr lang="en-US" dirty="0" err="1" smtClean="0"/>
              <a:t>mappers</a:t>
            </a:r>
            <a:r>
              <a:rPr lang="en-US" dirty="0" smtClean="0"/>
              <a:t> and reducers run</a:t>
            </a:r>
          </a:p>
          <a:p>
            <a:pPr lvl="1"/>
            <a:r>
              <a:rPr lang="en-US" dirty="0" smtClean="0"/>
              <a:t>When a mapper or reducer begins or finishes</a:t>
            </a:r>
          </a:p>
          <a:p>
            <a:pPr lvl="1"/>
            <a:r>
              <a:rPr lang="en-US" dirty="0" smtClean="0"/>
              <a:t>Which input a particular mapper is processing</a:t>
            </a:r>
          </a:p>
          <a:p>
            <a:pPr lvl="1"/>
            <a:r>
              <a:rPr lang="en-US" dirty="0" smtClean="0"/>
              <a:t>Which intermediate key a particular reducer is processing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4641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partial results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4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47583</TotalTime>
  <Words>2110</Words>
  <Application>Microsoft Macintosh PowerPoint</Application>
  <PresentationFormat>On-screen Show (4:3)</PresentationFormat>
  <Paragraphs>409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PowerPoint Presentation</vt:lpstr>
      <vt:lpstr>PowerPoint Presentation</vt:lpstr>
      <vt:lpstr>MapReduce Algorithm Design</vt:lpstr>
      <vt:lpstr>PowerPoint Presentation</vt:lpstr>
      <vt:lpstr>MapReduce: Recap</vt:lpstr>
      <vt:lpstr>PowerPoint Presentation</vt:lpstr>
      <vt:lpstr>“Everything Else”</vt:lpstr>
      <vt:lpstr>Tools for Synchronization</vt:lpstr>
      <vt:lpstr>MapReduce API*</vt:lpstr>
      <vt:lpstr>Preserving State</vt:lpstr>
      <vt:lpstr>Scalable Hadoop Algorithms: Themes</vt:lpstr>
      <vt:lpstr>Importance of Local Aggregation</vt:lpstr>
      <vt:lpstr>Shuffle and Sort</vt:lpstr>
      <vt:lpstr>Word Count: Baseline</vt:lpstr>
      <vt:lpstr>Word Count: Version 1</vt:lpstr>
      <vt:lpstr>Word Count: Version 2</vt:lpstr>
      <vt:lpstr>Design Pattern for Local Aggregation</vt:lpstr>
      <vt:lpstr>Combiner Design</vt:lpstr>
      <vt:lpstr>Computing the Mean: Version 1</vt:lpstr>
      <vt:lpstr>Computing the Mean: Version 2</vt:lpstr>
      <vt:lpstr>Computing the Mean: Version 3</vt:lpstr>
      <vt:lpstr>Computing the Mean: Version 4</vt:lpstr>
      <vt:lpstr>PowerPoint Presentation</vt:lpstr>
      <vt:lpstr>Algorithm Design: Running Example</vt:lpstr>
      <vt:lpstr>MapReduce: Large Counting Problems</vt:lpstr>
      <vt:lpstr>First Try: “Pairs”</vt:lpstr>
      <vt:lpstr>Pairs: Pseudo-Code</vt:lpstr>
      <vt:lpstr>“Pairs” Analysis</vt:lpstr>
      <vt:lpstr>Another Try: “Stripes”</vt:lpstr>
      <vt:lpstr>Stripes: Pseudo-Code</vt:lpstr>
      <vt:lpstr>“Stripes” Analysis</vt:lpstr>
      <vt:lpstr>PowerPoint Presentation</vt:lpstr>
      <vt:lpstr>PowerPoint Presentation</vt:lpstr>
      <vt:lpstr>Stripes &gt;&gt; Pairs?</vt:lpstr>
      <vt:lpstr>Tradeoffs</vt:lpstr>
      <vt:lpstr>Relative Frequencies</vt:lpstr>
      <vt:lpstr>f(B|A): “Stripes” </vt:lpstr>
      <vt:lpstr>f(B|A): “Pairs” </vt:lpstr>
      <vt:lpstr>f(B|A): “Pairs” </vt:lpstr>
      <vt:lpstr>“Order Inversion”</vt:lpstr>
      <vt:lpstr>Synchronization: Pairs vs. Stripes</vt:lpstr>
      <vt:lpstr>Secondary Sorting</vt:lpstr>
      <vt:lpstr>Secondary Sorting: Solutions</vt:lpstr>
      <vt:lpstr>Recap: Tools for Synchronization</vt:lpstr>
      <vt:lpstr>Issues and Tradeoffs</vt:lpstr>
      <vt:lpstr>Debugging at Scale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8431</cp:revision>
  <dcterms:created xsi:type="dcterms:W3CDTF">2012-08-31T06:36:49Z</dcterms:created>
  <dcterms:modified xsi:type="dcterms:W3CDTF">2016-01-10T14:06:43Z</dcterms:modified>
</cp:coreProperties>
</file>